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6" r:id="rId5"/>
    <p:sldId id="257" r:id="rId6"/>
    <p:sldId id="267" r:id="rId7"/>
    <p:sldId id="275" r:id="rId8"/>
    <p:sldId id="269" r:id="rId9"/>
    <p:sldId id="270" r:id="rId10"/>
    <p:sldId id="271" r:id="rId11"/>
    <p:sldId id="272" r:id="rId12"/>
    <p:sldId id="273" r:id="rId13"/>
    <p:sldId id="274" r:id="rId14"/>
    <p:sldId id="276" r:id="rId15"/>
    <p:sldId id="277" r:id="rId16"/>
    <p:sldId id="278" r:id="rId17"/>
    <p:sldId id="279" r:id="rId18"/>
    <p:sldId id="280" r:id="rId19"/>
    <p:sldId id="281" r:id="rId20"/>
    <p:sldId id="282" r:id="rId21"/>
    <p:sldId id="283" r:id="rId22"/>
    <p:sldId id="286" r:id="rId23"/>
    <p:sldId id="284" r:id="rId24"/>
    <p:sldId id="285" r:id="rId25"/>
    <p:sldId id="287"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43" autoAdjust="0"/>
    <p:restoredTop sz="94660"/>
  </p:normalViewPr>
  <p:slideViewPr>
    <p:cSldViewPr snapToGrid="0">
      <p:cViewPr varScale="1">
        <p:scale>
          <a:sx n="84" d="100"/>
          <a:sy n="84" d="100"/>
        </p:scale>
        <p:origin x="470"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7/16/2023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7/16/2023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7/16/2023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7/16/2023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Capstone 2</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Anthony Ortega</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Push Update to GitHub:</a:t>
            </a:r>
            <a:br>
              <a:rPr lang="en-US" dirty="0"/>
            </a:br>
            <a:br>
              <a:rPr lang="en-US" dirty="0"/>
            </a:br>
            <a:r>
              <a:rPr lang="en-US" sz="2800" dirty="0">
                <a:latin typeface="Consolas" panose="020B0609020204030204" pitchFamily="49" charset="0"/>
              </a:rPr>
              <a:t>1. Update to the Title Page: Ensure versioning/code changes</a:t>
            </a:r>
            <a:br>
              <a:rPr lang="en-US" sz="2800" dirty="0">
                <a:latin typeface="Consolas" panose="020B0609020204030204" pitchFamily="49" charset="0"/>
              </a:rPr>
            </a:br>
            <a:r>
              <a:rPr lang="en-US" sz="2000" dirty="0">
                <a:latin typeface="Consolas" panose="020B0609020204030204" pitchFamily="49" charset="0"/>
              </a:rPr>
              <a:t>Full Stack Academy Capstone</a:t>
            </a:r>
            <a:br>
              <a:rPr lang="en-US" sz="2000" dirty="0">
                <a:latin typeface="Consolas" panose="020B0609020204030204" pitchFamily="49" charset="0"/>
              </a:rPr>
            </a:br>
            <a:br>
              <a:rPr lang="en-US" sz="2000" dirty="0">
                <a:latin typeface="Consolas" panose="020B0609020204030204" pitchFamily="49" charset="0"/>
              </a:rPr>
            </a:br>
            <a:br>
              <a:rPr lang="en-US" sz="2800" dirty="0">
                <a:latin typeface="Consolas" panose="020B0609020204030204" pitchFamily="49" charset="0"/>
              </a:rPr>
            </a:br>
            <a:endParaRPr lang="en-US" sz="1600" dirty="0">
              <a:latin typeface="Consolas" panose="020B0609020204030204" pitchFamily="49" charset="0"/>
            </a:endParaRPr>
          </a:p>
        </p:txBody>
      </p:sp>
      <p:pic>
        <p:nvPicPr>
          <p:cNvPr id="4" name="Picture 3">
            <a:extLst>
              <a:ext uri="{FF2B5EF4-FFF2-40B4-BE49-F238E27FC236}">
                <a16:creationId xmlns:a16="http://schemas.microsoft.com/office/drawing/2014/main" id="{6E4EF954-BFBD-AB07-E3F8-BCE640A53D91}"/>
              </a:ext>
            </a:extLst>
          </p:cNvPr>
          <p:cNvPicPr>
            <a:picLocks noChangeAspect="1"/>
          </p:cNvPicPr>
          <p:nvPr/>
        </p:nvPicPr>
        <p:blipFill>
          <a:blip r:embed="rId2"/>
          <a:stretch>
            <a:fillRect/>
          </a:stretch>
        </p:blipFill>
        <p:spPr>
          <a:xfrm>
            <a:off x="1371599" y="3099334"/>
            <a:ext cx="7696458" cy="3072865"/>
          </a:xfrm>
          <a:prstGeom prst="rect">
            <a:avLst/>
          </a:prstGeom>
        </p:spPr>
      </p:pic>
    </p:spTree>
    <p:extLst>
      <p:ext uri="{BB962C8B-B14F-4D97-AF65-F5344CB8AC3E}">
        <p14:creationId xmlns:p14="http://schemas.microsoft.com/office/powerpoint/2010/main" val="77236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Created </a:t>
            </a:r>
            <a:r>
              <a:rPr lang="en-US" b="1" dirty="0" err="1"/>
              <a:t>DockerFile</a:t>
            </a:r>
            <a:r>
              <a:rPr lang="en-US" b="1" dirty="0"/>
              <a:t> and Moved the code to the correct directory:</a:t>
            </a:r>
            <a:br>
              <a:rPr lang="en-US" dirty="0"/>
            </a:br>
            <a:br>
              <a:rPr lang="en-US" dirty="0"/>
            </a:br>
            <a:r>
              <a:rPr lang="en-US" sz="2800" dirty="0">
                <a:latin typeface="Consolas" panose="020B0609020204030204" pitchFamily="49" charset="0"/>
              </a:rPr>
              <a:t>1. Created the </a:t>
            </a:r>
            <a:r>
              <a:rPr lang="en-US" sz="2800" dirty="0" err="1">
                <a:latin typeface="Consolas" panose="020B0609020204030204" pitchFamily="49" charset="0"/>
              </a:rPr>
              <a:t>Dockerfile</a:t>
            </a:r>
            <a:br>
              <a:rPr lang="en-US" sz="28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touch </a:t>
            </a:r>
            <a:r>
              <a:rPr lang="en-US" sz="2000" dirty="0" err="1">
                <a:latin typeface="Consolas" panose="020B0609020204030204" pitchFamily="49" charset="0"/>
              </a:rPr>
              <a:t>Dockerfile</a:t>
            </a:r>
            <a:br>
              <a:rPr lang="en-US" sz="2000" dirty="0">
                <a:latin typeface="Consolas" panose="020B0609020204030204" pitchFamily="49" charset="0"/>
              </a:rPr>
            </a:br>
            <a:br>
              <a:rPr lang="en-US" sz="2800" dirty="0">
                <a:latin typeface="Consolas" panose="020B0609020204030204" pitchFamily="49" charset="0"/>
              </a:rPr>
            </a:br>
            <a:r>
              <a:rPr lang="en-US" sz="2100" b="1" dirty="0">
                <a:latin typeface="Consolas" panose="020B0609020204030204" pitchFamily="49" charset="0"/>
              </a:rPr>
              <a:t>Updated the </a:t>
            </a:r>
            <a:r>
              <a:rPr lang="en-US" sz="2100" b="1" dirty="0" err="1">
                <a:latin typeface="Consolas" panose="020B0609020204030204" pitchFamily="49" charset="0"/>
              </a:rPr>
              <a:t>Dockerfile</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FROM nginx</a:t>
            </a:r>
            <a:br>
              <a:rPr lang="en-US" sz="2000" dirty="0">
                <a:latin typeface="Consolas" panose="020B0609020204030204" pitchFamily="49" charset="0"/>
              </a:rPr>
            </a:br>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-p /</a:t>
            </a:r>
            <a:r>
              <a:rPr lang="en-US" sz="2000" dirty="0" err="1">
                <a:latin typeface="Consolas" panose="020B0609020204030204" pitchFamily="49" charset="0"/>
              </a:rPr>
              <a:t>usr</a:t>
            </a:r>
            <a:r>
              <a:rPr lang="en-US" sz="2000" dirty="0">
                <a:latin typeface="Consolas" panose="020B0609020204030204" pitchFamily="49" charset="0"/>
              </a:rPr>
              <a:t>/</a:t>
            </a:r>
            <a:r>
              <a:rPr lang="en-US" sz="2000" dirty="0" err="1">
                <a:latin typeface="Consolas" panose="020B0609020204030204" pitchFamily="49" charset="0"/>
              </a:rPr>
              <a:t>src</a:t>
            </a:r>
            <a:r>
              <a:rPr lang="en-US" sz="2000" dirty="0">
                <a:latin typeface="Consolas" panose="020B0609020204030204" pitchFamily="49" charset="0"/>
              </a:rPr>
              <a:t>/app</a:t>
            </a:r>
            <a:br>
              <a:rPr lang="en-US" sz="2000" dirty="0">
                <a:latin typeface="Consolas" panose="020B0609020204030204" pitchFamily="49" charset="0"/>
              </a:rPr>
            </a:br>
            <a:r>
              <a:rPr lang="en-US" sz="2000" dirty="0">
                <a:latin typeface="Consolas" panose="020B0609020204030204" pitchFamily="49" charset="0"/>
              </a:rPr>
              <a:t>WORKDIR /</a:t>
            </a:r>
            <a:r>
              <a:rPr lang="en-US" sz="2000" dirty="0" err="1">
                <a:latin typeface="Consolas" panose="020B0609020204030204" pitchFamily="49" charset="0"/>
              </a:rPr>
              <a:t>usr</a:t>
            </a:r>
            <a:r>
              <a:rPr lang="en-US" sz="2000" dirty="0">
                <a:latin typeface="Consolas" panose="020B0609020204030204" pitchFamily="49" charset="0"/>
              </a:rPr>
              <a:t>/</a:t>
            </a:r>
            <a:r>
              <a:rPr lang="en-US" sz="2000" dirty="0" err="1">
                <a:latin typeface="Consolas" panose="020B0609020204030204" pitchFamily="49" charset="0"/>
              </a:rPr>
              <a:t>src</a:t>
            </a:r>
            <a:r>
              <a:rPr lang="en-US" sz="2000" dirty="0">
                <a:latin typeface="Consolas" panose="020B0609020204030204" pitchFamily="49" charset="0"/>
              </a:rPr>
              <a:t>/app</a:t>
            </a:r>
            <a:br>
              <a:rPr lang="en-US" sz="2000" dirty="0">
                <a:latin typeface="Consolas" panose="020B0609020204030204" pitchFamily="49" charset="0"/>
              </a:rPr>
            </a:br>
            <a:r>
              <a:rPr lang="en-US" sz="2000" dirty="0">
                <a:latin typeface="Consolas" panose="020B0609020204030204" pitchFamily="49" charset="0"/>
              </a:rPr>
              <a:t>COPY . /</a:t>
            </a:r>
            <a:r>
              <a:rPr lang="en-US" sz="2000" dirty="0" err="1">
                <a:latin typeface="Consolas" panose="020B0609020204030204" pitchFamily="49" charset="0"/>
              </a:rPr>
              <a:t>usr</a:t>
            </a:r>
            <a:r>
              <a:rPr lang="en-US" sz="2000" dirty="0">
                <a:latin typeface="Consolas" panose="020B0609020204030204" pitchFamily="49" charset="0"/>
              </a:rPr>
              <a:t>/share/nginx/html</a:t>
            </a:r>
            <a:br>
              <a:rPr lang="en-US" sz="2000" dirty="0">
                <a:latin typeface="Consolas" panose="020B0609020204030204" pitchFamily="49" charset="0"/>
              </a:rPr>
            </a:br>
            <a:r>
              <a:rPr lang="en-US" sz="2000" dirty="0">
                <a:latin typeface="Consolas" panose="020B0609020204030204" pitchFamily="49" charset="0"/>
              </a:rPr>
              <a:t>EXPOSE 80:80</a:t>
            </a:r>
            <a:br>
              <a:rPr lang="en-US" sz="2000" dirty="0">
                <a:latin typeface="Consolas" panose="020B0609020204030204" pitchFamily="49" charset="0"/>
              </a:rPr>
            </a:br>
            <a:r>
              <a:rPr lang="en-US" sz="2000" dirty="0">
                <a:latin typeface="Consolas" panose="020B0609020204030204" pitchFamily="49" charset="0"/>
              </a:rPr>
              <a:t>CMD ["nginx", "-g", "daemon off;"]</a:t>
            </a:r>
          </a:p>
        </p:txBody>
      </p:sp>
    </p:spTree>
    <p:extLst>
      <p:ext uri="{BB962C8B-B14F-4D97-AF65-F5344CB8AC3E}">
        <p14:creationId xmlns:p14="http://schemas.microsoft.com/office/powerpoint/2010/main" val="36743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Created </a:t>
            </a:r>
            <a:r>
              <a:rPr lang="en-US" b="1" dirty="0" err="1"/>
              <a:t>DockerFile</a:t>
            </a:r>
            <a:r>
              <a:rPr lang="en-US" b="1" dirty="0"/>
              <a:t> and Moved the code to the correct directory:</a:t>
            </a:r>
            <a:br>
              <a:rPr lang="en-US" dirty="0"/>
            </a:br>
            <a:br>
              <a:rPr lang="en-US" dirty="0"/>
            </a:br>
            <a:r>
              <a:rPr lang="en-US" sz="2800" dirty="0">
                <a:latin typeface="Consolas" panose="020B0609020204030204" pitchFamily="49" charset="0"/>
              </a:rPr>
              <a:t>1. Created the </a:t>
            </a:r>
            <a:r>
              <a:rPr lang="en-US" sz="2800" dirty="0" err="1">
                <a:latin typeface="Consolas" panose="020B0609020204030204" pitchFamily="49" charset="0"/>
              </a:rPr>
              <a:t>Dockerfile</a:t>
            </a:r>
            <a:br>
              <a:rPr lang="en-US" sz="2800" dirty="0">
                <a:latin typeface="Consolas" panose="020B0609020204030204" pitchFamily="49" charset="0"/>
              </a:rPr>
            </a:br>
            <a:br>
              <a:rPr lang="en-US" sz="2000" dirty="0">
                <a:latin typeface="Consolas" panose="020B0609020204030204" pitchFamily="49" charset="0"/>
              </a:rPr>
            </a:br>
            <a:r>
              <a:rPr lang="en-US" sz="2000" dirty="0">
                <a:latin typeface="Consolas" panose="020B0609020204030204" pitchFamily="49" charset="0"/>
              </a:rPr>
              <a:t>touch </a:t>
            </a:r>
            <a:r>
              <a:rPr lang="en-US" sz="2000" dirty="0" err="1">
                <a:latin typeface="Consolas" panose="020B0609020204030204" pitchFamily="49" charset="0"/>
              </a:rPr>
              <a:t>Dockerfile</a:t>
            </a:r>
            <a:br>
              <a:rPr lang="en-US" sz="2000" dirty="0">
                <a:latin typeface="Consolas" panose="020B0609020204030204" pitchFamily="49" charset="0"/>
              </a:rPr>
            </a:br>
            <a:br>
              <a:rPr lang="en-US" sz="2800" dirty="0">
                <a:latin typeface="Consolas" panose="020B0609020204030204" pitchFamily="49" charset="0"/>
              </a:rPr>
            </a:br>
            <a:r>
              <a:rPr lang="en-US" sz="2100" b="1" dirty="0">
                <a:latin typeface="Consolas" panose="020B0609020204030204" pitchFamily="49" charset="0"/>
              </a:rPr>
              <a:t>Updated the </a:t>
            </a:r>
            <a:r>
              <a:rPr lang="en-US" sz="2100" b="1" dirty="0" err="1">
                <a:latin typeface="Consolas" panose="020B0609020204030204" pitchFamily="49" charset="0"/>
              </a:rPr>
              <a:t>Dockerfile</a:t>
            </a:r>
            <a:r>
              <a:rPr lang="en-US" sz="2000" dirty="0">
                <a:latin typeface="Consolas" panose="020B0609020204030204" pitchFamily="49" charset="0"/>
              </a:rPr>
              <a:t>:</a:t>
            </a:r>
            <a:br>
              <a:rPr lang="en-US" sz="2000" dirty="0">
                <a:latin typeface="Consolas" panose="020B0609020204030204" pitchFamily="49" charset="0"/>
              </a:rPr>
            </a:br>
            <a:r>
              <a:rPr lang="en-US" sz="2000" dirty="0">
                <a:latin typeface="Consolas" panose="020B0609020204030204" pitchFamily="49" charset="0"/>
              </a:rPr>
              <a:t>FROM nginx</a:t>
            </a:r>
            <a:br>
              <a:rPr lang="en-US" sz="2000" dirty="0">
                <a:latin typeface="Consolas" panose="020B0609020204030204" pitchFamily="49" charset="0"/>
              </a:rPr>
            </a:br>
            <a:r>
              <a:rPr lang="en-US" sz="2000" dirty="0">
                <a:latin typeface="Consolas" panose="020B0609020204030204" pitchFamily="49" charset="0"/>
              </a:rPr>
              <a:t>RUN </a:t>
            </a:r>
            <a:r>
              <a:rPr lang="en-US" sz="2000" dirty="0" err="1">
                <a:latin typeface="Consolas" panose="020B0609020204030204" pitchFamily="49" charset="0"/>
              </a:rPr>
              <a:t>mkdir</a:t>
            </a:r>
            <a:r>
              <a:rPr lang="en-US" sz="2000" dirty="0">
                <a:latin typeface="Consolas" panose="020B0609020204030204" pitchFamily="49" charset="0"/>
              </a:rPr>
              <a:t> -p /</a:t>
            </a:r>
            <a:r>
              <a:rPr lang="en-US" sz="2000" dirty="0" err="1">
                <a:latin typeface="Consolas" panose="020B0609020204030204" pitchFamily="49" charset="0"/>
              </a:rPr>
              <a:t>usr</a:t>
            </a:r>
            <a:r>
              <a:rPr lang="en-US" sz="2000" dirty="0">
                <a:latin typeface="Consolas" panose="020B0609020204030204" pitchFamily="49" charset="0"/>
              </a:rPr>
              <a:t>/</a:t>
            </a:r>
            <a:r>
              <a:rPr lang="en-US" sz="2000" dirty="0" err="1">
                <a:latin typeface="Consolas" panose="020B0609020204030204" pitchFamily="49" charset="0"/>
              </a:rPr>
              <a:t>src</a:t>
            </a:r>
            <a:r>
              <a:rPr lang="en-US" sz="2000" dirty="0">
                <a:latin typeface="Consolas" panose="020B0609020204030204" pitchFamily="49" charset="0"/>
              </a:rPr>
              <a:t>/app</a:t>
            </a:r>
            <a:br>
              <a:rPr lang="en-US" sz="2000" dirty="0">
                <a:latin typeface="Consolas" panose="020B0609020204030204" pitchFamily="49" charset="0"/>
              </a:rPr>
            </a:br>
            <a:r>
              <a:rPr lang="en-US" sz="2000" dirty="0">
                <a:latin typeface="Consolas" panose="020B0609020204030204" pitchFamily="49" charset="0"/>
              </a:rPr>
              <a:t>WORKDIR /</a:t>
            </a:r>
            <a:r>
              <a:rPr lang="en-US" sz="2000" dirty="0" err="1">
                <a:latin typeface="Consolas" panose="020B0609020204030204" pitchFamily="49" charset="0"/>
              </a:rPr>
              <a:t>usr</a:t>
            </a:r>
            <a:r>
              <a:rPr lang="en-US" sz="2000" dirty="0">
                <a:latin typeface="Consolas" panose="020B0609020204030204" pitchFamily="49" charset="0"/>
              </a:rPr>
              <a:t>/</a:t>
            </a:r>
            <a:r>
              <a:rPr lang="en-US" sz="2000" dirty="0" err="1">
                <a:latin typeface="Consolas" panose="020B0609020204030204" pitchFamily="49" charset="0"/>
              </a:rPr>
              <a:t>src</a:t>
            </a:r>
            <a:r>
              <a:rPr lang="en-US" sz="2000" dirty="0">
                <a:latin typeface="Consolas" panose="020B0609020204030204" pitchFamily="49" charset="0"/>
              </a:rPr>
              <a:t>/app</a:t>
            </a:r>
            <a:br>
              <a:rPr lang="en-US" sz="2000" dirty="0">
                <a:latin typeface="Consolas" panose="020B0609020204030204" pitchFamily="49" charset="0"/>
              </a:rPr>
            </a:br>
            <a:r>
              <a:rPr lang="en-US" sz="2000" dirty="0">
                <a:latin typeface="Consolas" panose="020B0609020204030204" pitchFamily="49" charset="0"/>
              </a:rPr>
              <a:t>COPY . /</a:t>
            </a:r>
            <a:r>
              <a:rPr lang="en-US" sz="2000" dirty="0" err="1">
                <a:latin typeface="Consolas" panose="020B0609020204030204" pitchFamily="49" charset="0"/>
              </a:rPr>
              <a:t>usr</a:t>
            </a:r>
            <a:r>
              <a:rPr lang="en-US" sz="2000" dirty="0">
                <a:latin typeface="Consolas" panose="020B0609020204030204" pitchFamily="49" charset="0"/>
              </a:rPr>
              <a:t>/share/nginx/html</a:t>
            </a:r>
            <a:br>
              <a:rPr lang="en-US" sz="2000" dirty="0">
                <a:latin typeface="Consolas" panose="020B0609020204030204" pitchFamily="49" charset="0"/>
              </a:rPr>
            </a:br>
            <a:r>
              <a:rPr lang="en-US" sz="2000" dirty="0">
                <a:latin typeface="Consolas" panose="020B0609020204030204" pitchFamily="49" charset="0"/>
              </a:rPr>
              <a:t>EXPOSE 80:80</a:t>
            </a:r>
            <a:br>
              <a:rPr lang="en-US" sz="2000" dirty="0">
                <a:latin typeface="Consolas" panose="020B0609020204030204" pitchFamily="49" charset="0"/>
              </a:rPr>
            </a:br>
            <a:r>
              <a:rPr lang="en-US" sz="2000" dirty="0">
                <a:latin typeface="Consolas" panose="020B0609020204030204" pitchFamily="49" charset="0"/>
              </a:rPr>
              <a:t>CMD ["nginx", "-g", "daemon off;"]</a:t>
            </a:r>
          </a:p>
        </p:txBody>
      </p:sp>
    </p:spTree>
    <p:extLst>
      <p:ext uri="{BB962C8B-B14F-4D97-AF65-F5344CB8AC3E}">
        <p14:creationId xmlns:p14="http://schemas.microsoft.com/office/powerpoint/2010/main" val="84042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Created Container:</a:t>
            </a:r>
            <a:br>
              <a:rPr lang="en-US" dirty="0"/>
            </a:br>
            <a:br>
              <a:rPr lang="en-US" dirty="0"/>
            </a:br>
            <a:r>
              <a:rPr lang="en-US" sz="2800" dirty="0">
                <a:latin typeface="Consolas" panose="020B0609020204030204" pitchFamily="49" charset="0"/>
              </a:rPr>
              <a:t>1. Created the Container image:</a:t>
            </a: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4" name="Picture 3">
            <a:extLst>
              <a:ext uri="{FF2B5EF4-FFF2-40B4-BE49-F238E27FC236}">
                <a16:creationId xmlns:a16="http://schemas.microsoft.com/office/drawing/2014/main" id="{4175BD3F-5648-2F09-CE8D-2F5860DFCAE8}"/>
              </a:ext>
            </a:extLst>
          </p:cNvPr>
          <p:cNvPicPr>
            <a:picLocks noChangeAspect="1"/>
          </p:cNvPicPr>
          <p:nvPr/>
        </p:nvPicPr>
        <p:blipFill>
          <a:blip r:embed="rId2"/>
          <a:stretch>
            <a:fillRect/>
          </a:stretch>
        </p:blipFill>
        <p:spPr>
          <a:xfrm>
            <a:off x="1357176" y="2735580"/>
            <a:ext cx="10834824" cy="1386840"/>
          </a:xfrm>
          <a:prstGeom prst="rect">
            <a:avLst/>
          </a:prstGeom>
        </p:spPr>
      </p:pic>
    </p:spTree>
    <p:extLst>
      <p:ext uri="{BB962C8B-B14F-4D97-AF65-F5344CB8AC3E}">
        <p14:creationId xmlns:p14="http://schemas.microsoft.com/office/powerpoint/2010/main" val="3500675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Created Container:</a:t>
            </a:r>
            <a:br>
              <a:rPr lang="en-US" dirty="0"/>
            </a:br>
            <a:br>
              <a:rPr lang="en-US" dirty="0"/>
            </a:br>
            <a:r>
              <a:rPr lang="en-US" sz="2800" dirty="0">
                <a:latin typeface="Consolas" panose="020B0609020204030204" pitchFamily="49" charset="0"/>
              </a:rPr>
              <a:t>1. Created the Container:</a:t>
            </a: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5" name="Picture 4">
            <a:extLst>
              <a:ext uri="{FF2B5EF4-FFF2-40B4-BE49-F238E27FC236}">
                <a16:creationId xmlns:a16="http://schemas.microsoft.com/office/drawing/2014/main" id="{2042BC58-4FDF-A9D3-9279-58DA0DA80AE0}"/>
              </a:ext>
            </a:extLst>
          </p:cNvPr>
          <p:cNvPicPr>
            <a:picLocks noChangeAspect="1"/>
          </p:cNvPicPr>
          <p:nvPr/>
        </p:nvPicPr>
        <p:blipFill>
          <a:blip r:embed="rId2"/>
          <a:stretch>
            <a:fillRect/>
          </a:stretch>
        </p:blipFill>
        <p:spPr>
          <a:xfrm>
            <a:off x="1185644" y="2565082"/>
            <a:ext cx="10306050" cy="1727835"/>
          </a:xfrm>
          <a:prstGeom prst="rect">
            <a:avLst/>
          </a:prstGeom>
        </p:spPr>
      </p:pic>
    </p:spTree>
    <p:extLst>
      <p:ext uri="{BB962C8B-B14F-4D97-AF65-F5344CB8AC3E}">
        <p14:creationId xmlns:p14="http://schemas.microsoft.com/office/powerpoint/2010/main" val="26949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Created Container:</a:t>
            </a:r>
            <a:br>
              <a:rPr lang="en-US" dirty="0"/>
            </a:br>
            <a:br>
              <a:rPr lang="en-US" dirty="0"/>
            </a:br>
            <a:r>
              <a:rPr lang="en-US" sz="2800" dirty="0">
                <a:latin typeface="Consolas" panose="020B0609020204030204" pitchFamily="49" charset="0"/>
              </a:rPr>
              <a:t>2. Curl command to verify:</a:t>
            </a: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7" name="Picture 6">
            <a:extLst>
              <a:ext uri="{FF2B5EF4-FFF2-40B4-BE49-F238E27FC236}">
                <a16:creationId xmlns:a16="http://schemas.microsoft.com/office/drawing/2014/main" id="{2CFA89DD-E3A1-3420-D566-0206E5996C8B}"/>
              </a:ext>
            </a:extLst>
          </p:cNvPr>
          <p:cNvPicPr>
            <a:picLocks noChangeAspect="1"/>
          </p:cNvPicPr>
          <p:nvPr/>
        </p:nvPicPr>
        <p:blipFill>
          <a:blip r:embed="rId2"/>
          <a:stretch>
            <a:fillRect/>
          </a:stretch>
        </p:blipFill>
        <p:spPr>
          <a:xfrm>
            <a:off x="1005475" y="2662759"/>
            <a:ext cx="10782300" cy="3286125"/>
          </a:xfrm>
          <a:prstGeom prst="rect">
            <a:avLst/>
          </a:prstGeom>
        </p:spPr>
      </p:pic>
    </p:spTree>
    <p:extLst>
      <p:ext uri="{BB962C8B-B14F-4D97-AF65-F5344CB8AC3E}">
        <p14:creationId xmlns:p14="http://schemas.microsoft.com/office/powerpoint/2010/main" val="401878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Created EC2 instance:</a:t>
            </a:r>
            <a:br>
              <a:rPr lang="en-US" dirty="0"/>
            </a:br>
            <a:br>
              <a:rPr lang="en-US" dirty="0"/>
            </a:br>
            <a:r>
              <a:rPr lang="en-US" sz="2800" dirty="0">
                <a:latin typeface="Consolas" panose="020B0609020204030204" pitchFamily="49" charset="0"/>
              </a:rPr>
              <a:t>1. Created EC2 instance to run Container and PPK file for Putty session to access instance:</a:t>
            </a: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4" name="Picture 3">
            <a:extLst>
              <a:ext uri="{FF2B5EF4-FFF2-40B4-BE49-F238E27FC236}">
                <a16:creationId xmlns:a16="http://schemas.microsoft.com/office/drawing/2014/main" id="{612D971F-7446-D4D8-A6B1-5E6C4BF59B2C}"/>
              </a:ext>
            </a:extLst>
          </p:cNvPr>
          <p:cNvPicPr>
            <a:picLocks noChangeAspect="1"/>
          </p:cNvPicPr>
          <p:nvPr/>
        </p:nvPicPr>
        <p:blipFill>
          <a:blip r:embed="rId2"/>
          <a:stretch>
            <a:fillRect/>
          </a:stretch>
        </p:blipFill>
        <p:spPr>
          <a:xfrm>
            <a:off x="1582787" y="3076892"/>
            <a:ext cx="9124838" cy="1406470"/>
          </a:xfrm>
          <a:prstGeom prst="rect">
            <a:avLst/>
          </a:prstGeom>
        </p:spPr>
      </p:pic>
      <p:pic>
        <p:nvPicPr>
          <p:cNvPr id="9" name="Picture 8">
            <a:extLst>
              <a:ext uri="{FF2B5EF4-FFF2-40B4-BE49-F238E27FC236}">
                <a16:creationId xmlns:a16="http://schemas.microsoft.com/office/drawing/2014/main" id="{0F9D69FF-6B96-123A-E361-F0F448342845}"/>
              </a:ext>
            </a:extLst>
          </p:cNvPr>
          <p:cNvPicPr>
            <a:picLocks noChangeAspect="1"/>
          </p:cNvPicPr>
          <p:nvPr/>
        </p:nvPicPr>
        <p:blipFill>
          <a:blip r:embed="rId3"/>
          <a:stretch>
            <a:fillRect/>
          </a:stretch>
        </p:blipFill>
        <p:spPr>
          <a:xfrm>
            <a:off x="1582786" y="4804915"/>
            <a:ext cx="9423569" cy="971550"/>
          </a:xfrm>
          <a:prstGeom prst="rect">
            <a:avLst/>
          </a:prstGeom>
        </p:spPr>
      </p:pic>
    </p:spTree>
    <p:extLst>
      <p:ext uri="{BB962C8B-B14F-4D97-AF65-F5344CB8AC3E}">
        <p14:creationId xmlns:p14="http://schemas.microsoft.com/office/powerpoint/2010/main" val="101442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Updated and Installed docker and GIT on  EC2 instance:</a:t>
            </a:r>
            <a:br>
              <a:rPr lang="en-US" dirty="0"/>
            </a:br>
            <a:r>
              <a:rPr lang="en-US" sz="2000" dirty="0" err="1"/>
              <a:t>sudo</a:t>
            </a:r>
            <a:r>
              <a:rPr lang="en-US" sz="2000" dirty="0"/>
              <a:t> yum install git –y</a:t>
            </a: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7" name="Picture 6">
            <a:extLst>
              <a:ext uri="{FF2B5EF4-FFF2-40B4-BE49-F238E27FC236}">
                <a16:creationId xmlns:a16="http://schemas.microsoft.com/office/drawing/2014/main" id="{ECECBCEB-A401-8918-C137-A4C2D6D25887}"/>
              </a:ext>
            </a:extLst>
          </p:cNvPr>
          <p:cNvPicPr>
            <a:picLocks noChangeAspect="1"/>
          </p:cNvPicPr>
          <p:nvPr/>
        </p:nvPicPr>
        <p:blipFill>
          <a:blip r:embed="rId2"/>
          <a:stretch>
            <a:fillRect/>
          </a:stretch>
        </p:blipFill>
        <p:spPr>
          <a:xfrm>
            <a:off x="2459939" y="2542031"/>
            <a:ext cx="7458075" cy="4750689"/>
          </a:xfrm>
          <a:prstGeom prst="rect">
            <a:avLst/>
          </a:prstGeom>
        </p:spPr>
      </p:pic>
    </p:spTree>
    <p:extLst>
      <p:ext uri="{BB962C8B-B14F-4D97-AF65-F5344CB8AC3E}">
        <p14:creationId xmlns:p14="http://schemas.microsoft.com/office/powerpoint/2010/main" val="3599626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Updated and Installed docker and GIT on  EC2 instance:</a:t>
            </a:r>
            <a:br>
              <a:rPr lang="en-US" dirty="0"/>
            </a:br>
            <a:r>
              <a:rPr lang="en-US" sz="2000" dirty="0" err="1"/>
              <a:t>sudo</a:t>
            </a:r>
            <a:r>
              <a:rPr lang="en-US" sz="2000" dirty="0"/>
              <a:t> yum install docker –y</a:t>
            </a:r>
            <a:br>
              <a:rPr lang="en-US" sz="2000" dirty="0"/>
            </a:b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4" name="Picture 3">
            <a:extLst>
              <a:ext uri="{FF2B5EF4-FFF2-40B4-BE49-F238E27FC236}">
                <a16:creationId xmlns:a16="http://schemas.microsoft.com/office/drawing/2014/main" id="{55C33F4B-26BE-E74B-0EF7-C8716E2BD467}"/>
              </a:ext>
            </a:extLst>
          </p:cNvPr>
          <p:cNvPicPr>
            <a:picLocks noChangeAspect="1"/>
          </p:cNvPicPr>
          <p:nvPr/>
        </p:nvPicPr>
        <p:blipFill>
          <a:blip r:embed="rId2"/>
          <a:stretch>
            <a:fillRect/>
          </a:stretch>
        </p:blipFill>
        <p:spPr>
          <a:xfrm>
            <a:off x="1547445" y="2532185"/>
            <a:ext cx="9123903" cy="4135314"/>
          </a:xfrm>
          <a:prstGeom prst="rect">
            <a:avLst/>
          </a:prstGeom>
        </p:spPr>
      </p:pic>
    </p:spTree>
    <p:extLst>
      <p:ext uri="{BB962C8B-B14F-4D97-AF65-F5344CB8AC3E}">
        <p14:creationId xmlns:p14="http://schemas.microsoft.com/office/powerpoint/2010/main" val="70011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Cloned Repo from GitHub:</a:t>
            </a: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3" name="Picture 2">
            <a:extLst>
              <a:ext uri="{FF2B5EF4-FFF2-40B4-BE49-F238E27FC236}">
                <a16:creationId xmlns:a16="http://schemas.microsoft.com/office/drawing/2014/main" id="{6DE4D41A-2B0B-1370-BEA7-3DB5A3659EED}"/>
              </a:ext>
            </a:extLst>
          </p:cNvPr>
          <p:cNvPicPr>
            <a:picLocks noChangeAspect="1"/>
          </p:cNvPicPr>
          <p:nvPr/>
        </p:nvPicPr>
        <p:blipFill>
          <a:blip r:embed="rId2"/>
          <a:stretch>
            <a:fillRect/>
          </a:stretch>
        </p:blipFill>
        <p:spPr>
          <a:xfrm>
            <a:off x="1371599" y="1801368"/>
            <a:ext cx="9815426" cy="3867913"/>
          </a:xfrm>
          <a:prstGeom prst="rect">
            <a:avLst/>
          </a:prstGeom>
        </p:spPr>
      </p:pic>
    </p:spTree>
    <p:extLst>
      <p:ext uri="{BB962C8B-B14F-4D97-AF65-F5344CB8AC3E}">
        <p14:creationId xmlns:p14="http://schemas.microsoft.com/office/powerpoint/2010/main" val="3527427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6172200"/>
          </a:xfrm>
        </p:spPr>
        <p:txBody>
          <a:bodyPr>
            <a:normAutofit/>
          </a:bodyPr>
          <a:lstStyle/>
          <a:p>
            <a:r>
              <a:rPr lang="en-US" b="1" dirty="0"/>
              <a:t>Project Objectives:</a:t>
            </a:r>
            <a:br>
              <a:rPr lang="en-US" dirty="0"/>
            </a:br>
            <a:br>
              <a:rPr lang="en-US" dirty="0"/>
            </a:br>
            <a:r>
              <a:rPr lang="en-US" sz="2800" dirty="0">
                <a:latin typeface="Consolas" panose="020B0609020204030204" pitchFamily="49" charset="0"/>
              </a:rPr>
              <a:t>1. </a:t>
            </a:r>
            <a:r>
              <a:rPr lang="en-US" sz="2800" b="0" i="0" dirty="0">
                <a:effectLst/>
                <a:latin typeface="Consolas" panose="020B0609020204030204" pitchFamily="49" charset="0"/>
              </a:rPr>
              <a:t>Familiarize yourself with web application development and deployment workflows.</a:t>
            </a:r>
            <a:br>
              <a:rPr lang="en-US" sz="2800" dirty="0">
                <a:latin typeface="Consolas" panose="020B0609020204030204" pitchFamily="49" charset="0"/>
              </a:rPr>
            </a:br>
            <a:r>
              <a:rPr lang="en-US" sz="2800" b="0" i="0" dirty="0">
                <a:effectLst/>
                <a:latin typeface="Consolas" panose="020B0609020204030204" pitchFamily="49" charset="0"/>
              </a:rPr>
              <a:t>2. Enhance your understanding of version control systems (e.g., Git) for managing code</a:t>
            </a:r>
            <a:br>
              <a:rPr lang="en-US" sz="2800" dirty="0">
                <a:latin typeface="Consolas" panose="020B0609020204030204" pitchFamily="49" charset="0"/>
              </a:rPr>
            </a:br>
            <a:r>
              <a:rPr lang="en-US" sz="2800" b="0" i="0" dirty="0">
                <a:effectLst/>
                <a:latin typeface="Consolas" panose="020B0609020204030204" pitchFamily="49" charset="0"/>
              </a:rPr>
              <a:t>changes.</a:t>
            </a:r>
            <a:br>
              <a:rPr lang="en-US" sz="2800" dirty="0">
                <a:latin typeface="Consolas" panose="020B0609020204030204" pitchFamily="49" charset="0"/>
              </a:rPr>
            </a:br>
            <a:r>
              <a:rPr lang="en-US" sz="2800" b="0" i="0" dirty="0">
                <a:effectLst/>
                <a:latin typeface="Consolas" panose="020B0609020204030204" pitchFamily="49" charset="0"/>
              </a:rPr>
              <a:t>3. Introduce containerization technologies (e.g., Docker) for application packaging.</a:t>
            </a:r>
            <a:endParaRPr lang="en-US" sz="2800" dirty="0">
              <a:latin typeface="Consolas" panose="020B0609020204030204" pitchFamily="49" charset="0"/>
            </a:endParaRPr>
          </a:p>
        </p:txBody>
      </p:sp>
    </p:spTree>
    <p:extLst>
      <p:ext uri="{BB962C8B-B14F-4D97-AF65-F5344CB8AC3E}">
        <p14:creationId xmlns:p14="http://schemas.microsoft.com/office/powerpoint/2010/main" val="824417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Created </a:t>
            </a:r>
            <a:r>
              <a:rPr lang="en-US" b="1" dirty="0" err="1"/>
              <a:t>Yaml</a:t>
            </a:r>
            <a:r>
              <a:rPr lang="en-US" b="1" dirty="0"/>
              <a:t> for CloudFormation script:</a:t>
            </a:r>
            <a:br>
              <a:rPr lang="en-US" dirty="0"/>
            </a:br>
            <a:br>
              <a:rPr lang="en-US" sz="2000" dirty="0"/>
            </a:b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5" name="Picture 4">
            <a:extLst>
              <a:ext uri="{FF2B5EF4-FFF2-40B4-BE49-F238E27FC236}">
                <a16:creationId xmlns:a16="http://schemas.microsoft.com/office/drawing/2014/main" id="{87DFF1C9-9A1C-D63E-D797-137D21EB9060}"/>
              </a:ext>
            </a:extLst>
          </p:cNvPr>
          <p:cNvPicPr>
            <a:picLocks noChangeAspect="1"/>
          </p:cNvPicPr>
          <p:nvPr/>
        </p:nvPicPr>
        <p:blipFill>
          <a:blip r:embed="rId2"/>
          <a:stretch>
            <a:fillRect/>
          </a:stretch>
        </p:blipFill>
        <p:spPr>
          <a:xfrm>
            <a:off x="1057275" y="1572767"/>
            <a:ext cx="10077450" cy="5123307"/>
          </a:xfrm>
          <a:prstGeom prst="rect">
            <a:avLst/>
          </a:prstGeom>
        </p:spPr>
      </p:pic>
    </p:spTree>
    <p:extLst>
      <p:ext uri="{BB962C8B-B14F-4D97-AF65-F5344CB8AC3E}">
        <p14:creationId xmlns:p14="http://schemas.microsoft.com/office/powerpoint/2010/main" val="1614567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Tried to update the CloudFormation Role:</a:t>
            </a:r>
            <a:br>
              <a:rPr lang="en-US" dirty="0"/>
            </a:br>
            <a:br>
              <a:rPr lang="en-US" sz="2000" dirty="0"/>
            </a:b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4" name="Picture 3">
            <a:extLst>
              <a:ext uri="{FF2B5EF4-FFF2-40B4-BE49-F238E27FC236}">
                <a16:creationId xmlns:a16="http://schemas.microsoft.com/office/drawing/2014/main" id="{7459C616-0980-7716-6EA4-3DE3CA8A9BBE}"/>
              </a:ext>
            </a:extLst>
          </p:cNvPr>
          <p:cNvPicPr>
            <a:picLocks noChangeAspect="1"/>
          </p:cNvPicPr>
          <p:nvPr/>
        </p:nvPicPr>
        <p:blipFill>
          <a:blip r:embed="rId2"/>
          <a:stretch>
            <a:fillRect/>
          </a:stretch>
        </p:blipFill>
        <p:spPr>
          <a:xfrm>
            <a:off x="1548412" y="2278745"/>
            <a:ext cx="9457944" cy="3893454"/>
          </a:xfrm>
          <a:prstGeom prst="rect">
            <a:avLst/>
          </a:prstGeom>
        </p:spPr>
      </p:pic>
    </p:spTree>
    <p:extLst>
      <p:ext uri="{BB962C8B-B14F-4D97-AF65-F5344CB8AC3E}">
        <p14:creationId xmlns:p14="http://schemas.microsoft.com/office/powerpoint/2010/main" val="265444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1"/>
            <a:ext cx="9634757" cy="4983480"/>
          </a:xfrm>
        </p:spPr>
        <p:txBody>
          <a:bodyPr>
            <a:normAutofit/>
          </a:bodyPr>
          <a:lstStyle/>
          <a:p>
            <a:r>
              <a:rPr lang="en-US" b="1" dirty="0"/>
              <a:t>And I failed: Ran out of time.. Life!!!</a:t>
            </a:r>
            <a:br>
              <a:rPr lang="en-US" dirty="0"/>
            </a:br>
            <a:br>
              <a:rPr lang="en-US" sz="2000" dirty="0"/>
            </a:br>
            <a:br>
              <a:rPr lang="en-US" sz="2000" dirty="0"/>
            </a:br>
            <a:br>
              <a:rPr lang="en-US" sz="2000" dirty="0"/>
            </a:br>
            <a:br>
              <a:rPr lang="en-US" dirty="0"/>
            </a:br>
            <a:br>
              <a:rPr lang="en-US" dirty="0"/>
            </a:br>
            <a:br>
              <a:rPr lang="en-US" sz="2800" dirty="0">
                <a:latin typeface="Consolas" panose="020B0609020204030204" pitchFamily="49" charset="0"/>
              </a:rPr>
            </a:br>
            <a:br>
              <a:rPr lang="en-US" sz="2000" dirty="0">
                <a:latin typeface="Consolas" panose="020B0609020204030204" pitchFamily="49" charset="0"/>
              </a:rPr>
            </a:br>
            <a:endParaRPr lang="en-US" sz="2000" dirty="0">
              <a:latin typeface="Consolas" panose="020B0609020204030204" pitchFamily="49" charset="0"/>
            </a:endParaRPr>
          </a:p>
        </p:txBody>
      </p:sp>
      <p:pic>
        <p:nvPicPr>
          <p:cNvPr id="3" name="Picture 2">
            <a:extLst>
              <a:ext uri="{FF2B5EF4-FFF2-40B4-BE49-F238E27FC236}">
                <a16:creationId xmlns:a16="http://schemas.microsoft.com/office/drawing/2014/main" id="{4A63F126-BD46-47CC-7320-B693C8241904}"/>
              </a:ext>
            </a:extLst>
          </p:cNvPr>
          <p:cNvPicPr>
            <a:picLocks noChangeAspect="1"/>
          </p:cNvPicPr>
          <p:nvPr/>
        </p:nvPicPr>
        <p:blipFill>
          <a:blip r:embed="rId2"/>
          <a:stretch>
            <a:fillRect/>
          </a:stretch>
        </p:blipFill>
        <p:spPr>
          <a:xfrm>
            <a:off x="2999232" y="2602611"/>
            <a:ext cx="7511034" cy="2914650"/>
          </a:xfrm>
          <a:prstGeom prst="rect">
            <a:avLst/>
          </a:prstGeom>
        </p:spPr>
      </p:pic>
    </p:spTree>
    <p:extLst>
      <p:ext uri="{BB962C8B-B14F-4D97-AF65-F5344CB8AC3E}">
        <p14:creationId xmlns:p14="http://schemas.microsoft.com/office/powerpoint/2010/main" val="218463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6172200"/>
          </a:xfrm>
        </p:spPr>
        <p:txBody>
          <a:bodyPr>
            <a:normAutofit/>
          </a:bodyPr>
          <a:lstStyle/>
          <a:p>
            <a:r>
              <a:rPr lang="en-US" b="1" dirty="0"/>
              <a:t>Conclusion:</a:t>
            </a:r>
            <a:br>
              <a:rPr lang="en-US" dirty="0"/>
            </a:br>
            <a:br>
              <a:rPr lang="en-US" dirty="0"/>
            </a:br>
            <a:r>
              <a:rPr lang="en-US" sz="2800" dirty="0">
                <a:latin typeface="Consolas" panose="020B0609020204030204" pitchFamily="49" charset="0"/>
              </a:rPr>
              <a:t>Although I didn’t complete this project fully, this AWS Capstone project has provided me with a deep understanding of AWS services and their practical application in real-world scenarios. </a:t>
            </a:r>
            <a:br>
              <a:rPr lang="en-US" sz="2800" dirty="0">
                <a:latin typeface="Consolas" panose="020B0609020204030204" pitchFamily="49" charset="0"/>
              </a:rPr>
            </a:br>
            <a:r>
              <a:rPr lang="en-US" sz="2800" dirty="0">
                <a:latin typeface="Consolas" panose="020B0609020204030204" pitchFamily="49" charset="0"/>
              </a:rPr>
              <a:t>I developed valuable skills in cloud architecture, infrastructure automation, DevOps practices, and security considerations.</a:t>
            </a:r>
            <a:br>
              <a:rPr lang="en-US" sz="2800" dirty="0">
                <a:latin typeface="Consolas" panose="020B0609020204030204" pitchFamily="49" charset="0"/>
              </a:rPr>
            </a:br>
            <a:br>
              <a:rPr lang="en-US" sz="2800" dirty="0">
                <a:latin typeface="Consolas" panose="020B0609020204030204" pitchFamily="49" charset="0"/>
              </a:rPr>
            </a:br>
            <a:r>
              <a:rPr lang="en-US" sz="2800" dirty="0">
                <a:latin typeface="Consolas" panose="020B0609020204030204" pitchFamily="49" charset="0"/>
              </a:rPr>
              <a:t>Awesome Project!!!!</a:t>
            </a:r>
          </a:p>
        </p:txBody>
      </p:sp>
    </p:spTree>
    <p:extLst>
      <p:ext uri="{BB962C8B-B14F-4D97-AF65-F5344CB8AC3E}">
        <p14:creationId xmlns:p14="http://schemas.microsoft.com/office/powerpoint/2010/main" val="233795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3030523"/>
          </a:xfrm>
        </p:spPr>
        <p:txBody>
          <a:bodyPr>
            <a:normAutofit/>
          </a:bodyPr>
          <a:lstStyle/>
          <a:p>
            <a:r>
              <a:rPr lang="en-US" b="1" dirty="0"/>
              <a:t>Created GitHub Repo:</a:t>
            </a:r>
            <a:br>
              <a:rPr lang="en-US" dirty="0"/>
            </a:br>
            <a:br>
              <a:rPr lang="en-US" dirty="0"/>
            </a:br>
            <a:r>
              <a:rPr lang="en-US" sz="2800" dirty="0">
                <a:latin typeface="Consolas" panose="020B0609020204030204" pitchFamily="49" charset="0"/>
              </a:rPr>
              <a:t>1. </a:t>
            </a:r>
            <a:r>
              <a:rPr lang="en-US" sz="2800" b="0" i="0" dirty="0">
                <a:effectLst/>
                <a:latin typeface="Consolas" panose="020B0609020204030204" pitchFamily="49" charset="0"/>
              </a:rPr>
              <a:t>Created A GitHub repository to ensure code versioning and a repo to push/pull from after updates to the .html file were completed.</a:t>
            </a:r>
            <a:endParaRPr lang="en-US" sz="2800" dirty="0">
              <a:latin typeface="Consolas" panose="020B0609020204030204" pitchFamily="49" charset="0"/>
            </a:endParaRPr>
          </a:p>
        </p:txBody>
      </p:sp>
      <p:sp>
        <p:nvSpPr>
          <p:cNvPr id="4" name="TextBox 3">
            <a:extLst>
              <a:ext uri="{FF2B5EF4-FFF2-40B4-BE49-F238E27FC236}">
                <a16:creationId xmlns:a16="http://schemas.microsoft.com/office/drawing/2014/main" id="{4489DDE2-2B41-F5C0-4EA9-003275E4B04E}"/>
              </a:ext>
            </a:extLst>
          </p:cNvPr>
          <p:cNvSpPr txBox="1"/>
          <p:nvPr/>
        </p:nvSpPr>
        <p:spPr>
          <a:xfrm>
            <a:off x="1607310" y="3100575"/>
            <a:ext cx="6094602" cy="369332"/>
          </a:xfrm>
          <a:prstGeom prst="rect">
            <a:avLst/>
          </a:prstGeom>
          <a:noFill/>
        </p:spPr>
        <p:txBody>
          <a:bodyPr wrap="square">
            <a:spAutoFit/>
          </a:bodyPr>
          <a:lstStyle/>
          <a:p>
            <a:r>
              <a:rPr lang="en-US" dirty="0"/>
              <a:t>https://github.com/antdogg34/Capstone2-aws</a:t>
            </a:r>
          </a:p>
        </p:txBody>
      </p:sp>
      <p:pic>
        <p:nvPicPr>
          <p:cNvPr id="6" name="Picture 5">
            <a:extLst>
              <a:ext uri="{FF2B5EF4-FFF2-40B4-BE49-F238E27FC236}">
                <a16:creationId xmlns:a16="http://schemas.microsoft.com/office/drawing/2014/main" id="{B077284A-F5CC-F788-9CE1-7A38AA1B5D2D}"/>
              </a:ext>
            </a:extLst>
          </p:cNvPr>
          <p:cNvPicPr>
            <a:picLocks noChangeAspect="1"/>
          </p:cNvPicPr>
          <p:nvPr/>
        </p:nvPicPr>
        <p:blipFill>
          <a:blip r:embed="rId2"/>
          <a:stretch>
            <a:fillRect/>
          </a:stretch>
        </p:blipFill>
        <p:spPr>
          <a:xfrm>
            <a:off x="1732232" y="3798332"/>
            <a:ext cx="8558464" cy="2988244"/>
          </a:xfrm>
          <a:prstGeom prst="rect">
            <a:avLst/>
          </a:prstGeom>
        </p:spPr>
      </p:pic>
    </p:spTree>
    <p:extLst>
      <p:ext uri="{BB962C8B-B14F-4D97-AF65-F5344CB8AC3E}">
        <p14:creationId xmlns:p14="http://schemas.microsoft.com/office/powerpoint/2010/main" val="4133163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3030523"/>
          </a:xfrm>
        </p:spPr>
        <p:txBody>
          <a:bodyPr>
            <a:normAutofit/>
          </a:bodyPr>
          <a:lstStyle/>
          <a:p>
            <a:r>
              <a:rPr lang="en-US" b="1" dirty="0"/>
              <a:t>Created Cloud9 Service:</a:t>
            </a:r>
            <a:br>
              <a:rPr lang="en-US" dirty="0"/>
            </a:br>
            <a:br>
              <a:rPr lang="en-US" dirty="0"/>
            </a:br>
            <a:r>
              <a:rPr lang="en-US" sz="2800" dirty="0">
                <a:latin typeface="Consolas" panose="020B0609020204030204" pitchFamily="49" charset="0"/>
              </a:rPr>
              <a:t>1. </a:t>
            </a:r>
            <a:r>
              <a:rPr lang="en-US" sz="2800" b="0" i="0" dirty="0">
                <a:effectLst/>
                <a:latin typeface="Consolas" panose="020B0609020204030204" pitchFamily="49" charset="0"/>
              </a:rPr>
              <a:t>Created A Cloud9 instance for local repo and to be able to update the web app.</a:t>
            </a:r>
            <a:endParaRPr lang="en-US" sz="2800" dirty="0">
              <a:latin typeface="Consolas" panose="020B0609020204030204" pitchFamily="49" charset="0"/>
            </a:endParaRPr>
          </a:p>
        </p:txBody>
      </p:sp>
      <p:pic>
        <p:nvPicPr>
          <p:cNvPr id="5" name="Picture 4">
            <a:extLst>
              <a:ext uri="{FF2B5EF4-FFF2-40B4-BE49-F238E27FC236}">
                <a16:creationId xmlns:a16="http://schemas.microsoft.com/office/drawing/2014/main" id="{45037E4E-7624-5E52-FF61-06F558462F3E}"/>
              </a:ext>
            </a:extLst>
          </p:cNvPr>
          <p:cNvPicPr>
            <a:picLocks noChangeAspect="1"/>
          </p:cNvPicPr>
          <p:nvPr/>
        </p:nvPicPr>
        <p:blipFill>
          <a:blip r:embed="rId2"/>
          <a:stretch>
            <a:fillRect/>
          </a:stretch>
        </p:blipFill>
        <p:spPr>
          <a:xfrm>
            <a:off x="1511168" y="3265370"/>
            <a:ext cx="9009245" cy="3231213"/>
          </a:xfrm>
          <a:prstGeom prst="rect">
            <a:avLst/>
          </a:prstGeom>
        </p:spPr>
      </p:pic>
    </p:spTree>
    <p:extLst>
      <p:ext uri="{BB962C8B-B14F-4D97-AF65-F5344CB8AC3E}">
        <p14:creationId xmlns:p14="http://schemas.microsoft.com/office/powerpoint/2010/main" val="73452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fontScale="90000"/>
          </a:bodyPr>
          <a:lstStyle/>
          <a:p>
            <a:r>
              <a:rPr lang="en-US" b="1" dirty="0"/>
              <a:t>Installed Git/Docker on Cloud9 Service:</a:t>
            </a:r>
            <a:br>
              <a:rPr lang="en-US" dirty="0"/>
            </a:br>
            <a:br>
              <a:rPr lang="en-US" dirty="0"/>
            </a:br>
            <a:r>
              <a:rPr lang="en-US" sz="2800" dirty="0">
                <a:latin typeface="Consolas" panose="020B0609020204030204" pitchFamily="49" charset="0"/>
              </a:rPr>
              <a:t>1. Installed git/docker on the Cloud9 instance</a:t>
            </a:r>
            <a:br>
              <a:rPr lang="en-US" sz="2800" dirty="0">
                <a:latin typeface="Consolas" panose="020B0609020204030204" pitchFamily="49" charset="0"/>
              </a:rPr>
            </a:br>
            <a:br>
              <a:rPr lang="en-US" sz="2800" dirty="0">
                <a:latin typeface="Consolas" panose="020B0609020204030204" pitchFamily="49" charset="0"/>
              </a:rPr>
            </a:br>
            <a:r>
              <a:rPr lang="en-US" sz="1600" dirty="0">
                <a:latin typeface="Consolas" panose="020B0609020204030204" pitchFamily="49" charset="0"/>
              </a:rPr>
              <a:t>Open AWS Cloud9:</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Go to the AWS Management Console (https://aws.amazon.com/console/).</a:t>
            </a:r>
            <a:br>
              <a:rPr lang="en-US" sz="1600" dirty="0">
                <a:latin typeface="Consolas" panose="020B0609020204030204" pitchFamily="49" charset="0"/>
              </a:rPr>
            </a:br>
            <a:r>
              <a:rPr lang="en-US" sz="1600" dirty="0">
                <a:latin typeface="Consolas" panose="020B0609020204030204" pitchFamily="49" charset="0"/>
              </a:rPr>
              <a:t>Sign in to your AWS account.</a:t>
            </a:r>
            <a:br>
              <a:rPr lang="en-US" sz="1600" dirty="0">
                <a:latin typeface="Consolas" panose="020B0609020204030204" pitchFamily="49" charset="0"/>
              </a:rPr>
            </a:br>
            <a:r>
              <a:rPr lang="en-US" sz="1600" dirty="0">
                <a:latin typeface="Consolas" panose="020B0609020204030204" pitchFamily="49" charset="0"/>
              </a:rPr>
              <a:t>Navigate to the AWS Cloud9 service.</a:t>
            </a:r>
            <a:br>
              <a:rPr lang="en-US" sz="1600" dirty="0">
                <a:latin typeface="Consolas" panose="020B0609020204030204" pitchFamily="49" charset="0"/>
              </a:rPr>
            </a:br>
            <a:r>
              <a:rPr lang="en-US" sz="1600" dirty="0">
                <a:latin typeface="Consolas" panose="020B0609020204030204" pitchFamily="49" charset="0"/>
              </a:rPr>
              <a:t>Create or Open a Cloud9 Environment:</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Create a new Cloud9 environment or open an existing one.</a:t>
            </a:r>
            <a:br>
              <a:rPr lang="en-US" sz="1600" dirty="0">
                <a:latin typeface="Consolas" panose="020B0609020204030204" pitchFamily="49" charset="0"/>
              </a:rPr>
            </a:br>
            <a:r>
              <a:rPr lang="en-US" sz="1600" dirty="0">
                <a:latin typeface="Consolas" panose="020B0609020204030204" pitchFamily="49" charset="0"/>
              </a:rPr>
              <a:t>Wait for the environment to be ready.</a:t>
            </a:r>
            <a:br>
              <a:rPr lang="en-US" sz="1600" dirty="0">
                <a:latin typeface="Consolas" panose="020B0609020204030204" pitchFamily="49" charset="0"/>
              </a:rPr>
            </a:br>
            <a:r>
              <a:rPr lang="en-US" sz="1600" dirty="0">
                <a:latin typeface="Consolas" panose="020B0609020204030204" pitchFamily="49" charset="0"/>
              </a:rPr>
              <a:t>Accessing the Terminal:</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Once the Cloud9 environment is ready, you'll see the IDE interface.</a:t>
            </a:r>
            <a:br>
              <a:rPr lang="en-US" sz="1600" dirty="0">
                <a:latin typeface="Consolas" panose="020B0609020204030204" pitchFamily="49" charset="0"/>
              </a:rPr>
            </a:br>
            <a:r>
              <a:rPr lang="en-US" sz="1600" dirty="0">
                <a:latin typeface="Consolas" panose="020B0609020204030204" pitchFamily="49" charset="0"/>
              </a:rPr>
              <a:t>At the bottom of the IDE, you'll find the terminal section.</a:t>
            </a:r>
            <a:br>
              <a:rPr lang="en-US" sz="1600" dirty="0">
                <a:latin typeface="Consolas" panose="020B0609020204030204" pitchFamily="49" charset="0"/>
              </a:rPr>
            </a:br>
            <a:r>
              <a:rPr lang="en-US" sz="1600" dirty="0">
                <a:latin typeface="Consolas" panose="020B0609020204030204" pitchFamily="49" charset="0"/>
              </a:rPr>
              <a:t>Verify Git Installation:</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To check if Git is installed, type the following command in the Cloud9 terminal:</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git --version</a:t>
            </a:r>
          </a:p>
        </p:txBody>
      </p:sp>
    </p:spTree>
    <p:extLst>
      <p:ext uri="{BB962C8B-B14F-4D97-AF65-F5344CB8AC3E}">
        <p14:creationId xmlns:p14="http://schemas.microsoft.com/office/powerpoint/2010/main" val="416087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10540767" cy="6352563"/>
          </a:xfrm>
        </p:spPr>
        <p:txBody>
          <a:bodyPr>
            <a:normAutofit/>
          </a:bodyPr>
          <a:lstStyle/>
          <a:p>
            <a:r>
              <a:rPr lang="en-US" sz="4000" b="1" dirty="0"/>
              <a:t>Installed</a:t>
            </a:r>
            <a:r>
              <a:rPr lang="en-US" b="1" dirty="0"/>
              <a:t> Git/Docker on Cloud9 instance:</a:t>
            </a:r>
            <a:br>
              <a:rPr lang="en-US" dirty="0"/>
            </a:br>
            <a:br>
              <a:rPr lang="en-US" dirty="0"/>
            </a:br>
            <a:endParaRPr lang="en-US" sz="1600" dirty="0">
              <a:latin typeface="Consolas" panose="020B0609020204030204" pitchFamily="49" charset="0"/>
            </a:endParaRPr>
          </a:p>
        </p:txBody>
      </p:sp>
      <p:sp>
        <p:nvSpPr>
          <p:cNvPr id="5" name="TextBox 4">
            <a:extLst>
              <a:ext uri="{FF2B5EF4-FFF2-40B4-BE49-F238E27FC236}">
                <a16:creationId xmlns:a16="http://schemas.microsoft.com/office/drawing/2014/main" id="{CBC207BB-092B-1D11-6BC6-A6F93F02C726}"/>
              </a:ext>
            </a:extLst>
          </p:cNvPr>
          <p:cNvSpPr txBox="1"/>
          <p:nvPr/>
        </p:nvSpPr>
        <p:spPr>
          <a:xfrm>
            <a:off x="1468074" y="1890960"/>
            <a:ext cx="8101668" cy="3970318"/>
          </a:xfrm>
          <a:prstGeom prst="rect">
            <a:avLst/>
          </a:prstGeom>
          <a:noFill/>
        </p:spPr>
        <p:txBody>
          <a:bodyPr wrap="square">
            <a:spAutoFit/>
          </a:bodyPr>
          <a:lstStyle/>
          <a:p>
            <a:r>
              <a:rPr lang="en-US" dirty="0"/>
              <a:t>Accessing the Terminal:</a:t>
            </a:r>
          </a:p>
          <a:p>
            <a:endParaRPr lang="en-US" dirty="0"/>
          </a:p>
          <a:p>
            <a:r>
              <a:rPr lang="en-US" dirty="0"/>
              <a:t>Once the Cloud9 environment is ready, you'll see the IDE interface.</a:t>
            </a:r>
          </a:p>
          <a:p>
            <a:r>
              <a:rPr lang="en-US" dirty="0"/>
              <a:t>At the bottom of the IDE, you'll find the terminal section.</a:t>
            </a:r>
          </a:p>
          <a:p>
            <a:r>
              <a:rPr lang="en-US" dirty="0"/>
              <a:t>Install Docker (If Not Already Installed):</a:t>
            </a:r>
          </a:p>
          <a:p>
            <a:endParaRPr lang="en-US" dirty="0"/>
          </a:p>
          <a:p>
            <a:r>
              <a:rPr lang="en-US" dirty="0"/>
              <a:t>Run the following commands in the Cloud9 terminal to install Docker (only if it's not already installed):</a:t>
            </a:r>
          </a:p>
          <a:p>
            <a:endParaRPr lang="en-US" dirty="0"/>
          </a:p>
          <a:p>
            <a:r>
              <a:rPr lang="en-US" dirty="0" err="1"/>
              <a:t>sudo</a:t>
            </a:r>
            <a:r>
              <a:rPr lang="en-US" dirty="0"/>
              <a:t> yum update -y</a:t>
            </a:r>
          </a:p>
          <a:p>
            <a:r>
              <a:rPr lang="en-US" dirty="0" err="1"/>
              <a:t>sudo</a:t>
            </a:r>
            <a:r>
              <a:rPr lang="en-US" dirty="0"/>
              <a:t> yum install -y docker</a:t>
            </a:r>
          </a:p>
          <a:p>
            <a:r>
              <a:rPr lang="en-US" dirty="0" err="1"/>
              <a:t>sudo</a:t>
            </a:r>
            <a:r>
              <a:rPr lang="en-US" dirty="0"/>
              <a:t> service docker start</a:t>
            </a:r>
          </a:p>
          <a:p>
            <a:r>
              <a:rPr lang="en-US" dirty="0"/>
              <a:t>Docker  --version</a:t>
            </a:r>
          </a:p>
          <a:p>
            <a:endParaRPr lang="en-US" dirty="0"/>
          </a:p>
        </p:txBody>
      </p:sp>
    </p:spTree>
    <p:extLst>
      <p:ext uri="{BB962C8B-B14F-4D97-AF65-F5344CB8AC3E}">
        <p14:creationId xmlns:p14="http://schemas.microsoft.com/office/powerpoint/2010/main" val="274552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fontScale="90000"/>
          </a:bodyPr>
          <a:lstStyle/>
          <a:p>
            <a:r>
              <a:rPr lang="en-US" b="1" dirty="0"/>
              <a:t>Installed Git/Docker on Cloud9 Service:</a:t>
            </a:r>
            <a:br>
              <a:rPr lang="en-US" dirty="0"/>
            </a:br>
            <a:br>
              <a:rPr lang="en-US" dirty="0"/>
            </a:br>
            <a:r>
              <a:rPr lang="en-US" sz="2800" dirty="0">
                <a:latin typeface="Consolas" panose="020B0609020204030204" pitchFamily="49" charset="0"/>
              </a:rPr>
              <a:t>1. Installed git/docker on the Cloud9 instance</a:t>
            </a:r>
            <a:br>
              <a:rPr lang="en-US" sz="2800" dirty="0">
                <a:latin typeface="Consolas" panose="020B0609020204030204" pitchFamily="49" charset="0"/>
              </a:rPr>
            </a:br>
            <a:br>
              <a:rPr lang="en-US" sz="2800" dirty="0">
                <a:latin typeface="Consolas" panose="020B0609020204030204" pitchFamily="49" charset="0"/>
              </a:rPr>
            </a:br>
            <a:r>
              <a:rPr lang="en-US" sz="1600" dirty="0">
                <a:latin typeface="Consolas" panose="020B0609020204030204" pitchFamily="49" charset="0"/>
              </a:rPr>
              <a:t>Open AWS Cloud9:</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Go to the AWS Management Console (https://aws.amazon.com/console/).</a:t>
            </a:r>
            <a:br>
              <a:rPr lang="en-US" sz="1600" dirty="0">
                <a:latin typeface="Consolas" panose="020B0609020204030204" pitchFamily="49" charset="0"/>
              </a:rPr>
            </a:br>
            <a:r>
              <a:rPr lang="en-US" sz="1600" dirty="0">
                <a:latin typeface="Consolas" panose="020B0609020204030204" pitchFamily="49" charset="0"/>
              </a:rPr>
              <a:t>Sign in to your AWS account.</a:t>
            </a:r>
            <a:br>
              <a:rPr lang="en-US" sz="1600" dirty="0">
                <a:latin typeface="Consolas" panose="020B0609020204030204" pitchFamily="49" charset="0"/>
              </a:rPr>
            </a:br>
            <a:r>
              <a:rPr lang="en-US" sz="1600" dirty="0">
                <a:latin typeface="Consolas" panose="020B0609020204030204" pitchFamily="49" charset="0"/>
              </a:rPr>
              <a:t>Navigate to the AWS Cloud9 service.</a:t>
            </a:r>
            <a:br>
              <a:rPr lang="en-US" sz="1600" dirty="0">
                <a:latin typeface="Consolas" panose="020B0609020204030204" pitchFamily="49" charset="0"/>
              </a:rPr>
            </a:br>
            <a:r>
              <a:rPr lang="en-US" sz="1600" dirty="0">
                <a:latin typeface="Consolas" panose="020B0609020204030204" pitchFamily="49" charset="0"/>
              </a:rPr>
              <a:t>Create or Open a Cloud9 Environment:</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Create a new Cloud9 environment or open an existing one.</a:t>
            </a:r>
            <a:br>
              <a:rPr lang="en-US" sz="1600" dirty="0">
                <a:latin typeface="Consolas" panose="020B0609020204030204" pitchFamily="49" charset="0"/>
              </a:rPr>
            </a:br>
            <a:r>
              <a:rPr lang="en-US" sz="1600" dirty="0">
                <a:latin typeface="Consolas" panose="020B0609020204030204" pitchFamily="49" charset="0"/>
              </a:rPr>
              <a:t>Wait for the environment to be ready.</a:t>
            </a:r>
            <a:br>
              <a:rPr lang="en-US" sz="1600" dirty="0">
                <a:latin typeface="Consolas" panose="020B0609020204030204" pitchFamily="49" charset="0"/>
              </a:rPr>
            </a:br>
            <a:r>
              <a:rPr lang="en-US" sz="1600" dirty="0">
                <a:latin typeface="Consolas" panose="020B0609020204030204" pitchFamily="49" charset="0"/>
              </a:rPr>
              <a:t>Accessing the Terminal:</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Once the Cloud9 environment is ready, you'll see the IDE interface.</a:t>
            </a:r>
            <a:br>
              <a:rPr lang="en-US" sz="1600" dirty="0">
                <a:latin typeface="Consolas" panose="020B0609020204030204" pitchFamily="49" charset="0"/>
              </a:rPr>
            </a:br>
            <a:r>
              <a:rPr lang="en-US" sz="1600" dirty="0">
                <a:latin typeface="Consolas" panose="020B0609020204030204" pitchFamily="49" charset="0"/>
              </a:rPr>
              <a:t>At the bottom of the IDE, you'll find the terminal section.</a:t>
            </a:r>
            <a:br>
              <a:rPr lang="en-US" sz="1600" dirty="0">
                <a:latin typeface="Consolas" panose="020B0609020204030204" pitchFamily="49" charset="0"/>
              </a:rPr>
            </a:br>
            <a:r>
              <a:rPr lang="en-US" sz="1600" dirty="0">
                <a:latin typeface="Consolas" panose="020B0609020204030204" pitchFamily="49" charset="0"/>
              </a:rPr>
              <a:t>Verify Git Installation:</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To check if Git is installed, type the following command in the Cloud9 terminal:</a:t>
            </a:r>
            <a:br>
              <a:rPr lang="en-US" sz="1600" dirty="0">
                <a:latin typeface="Consolas" panose="020B0609020204030204" pitchFamily="49" charset="0"/>
              </a:rPr>
            </a:br>
            <a:br>
              <a:rPr lang="en-US" sz="1600" dirty="0">
                <a:latin typeface="Consolas" panose="020B0609020204030204" pitchFamily="49" charset="0"/>
              </a:rPr>
            </a:br>
            <a:r>
              <a:rPr lang="en-US" sz="1600" dirty="0">
                <a:latin typeface="Consolas" panose="020B0609020204030204" pitchFamily="49" charset="0"/>
              </a:rPr>
              <a:t>git --version</a:t>
            </a:r>
          </a:p>
        </p:txBody>
      </p:sp>
    </p:spTree>
    <p:extLst>
      <p:ext uri="{BB962C8B-B14F-4D97-AF65-F5344CB8AC3E}">
        <p14:creationId xmlns:p14="http://schemas.microsoft.com/office/powerpoint/2010/main" val="328658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Cloned GitHub Repo to Cloud9 instance IDE:</a:t>
            </a:r>
            <a:br>
              <a:rPr lang="en-US" dirty="0"/>
            </a:br>
            <a:br>
              <a:rPr lang="en-US" dirty="0"/>
            </a:br>
            <a:r>
              <a:rPr lang="en-US" sz="2800" dirty="0">
                <a:latin typeface="Consolas" panose="020B0609020204030204" pitchFamily="49" charset="0"/>
              </a:rPr>
              <a:t>1. Cloned from GitHub Repo: </a:t>
            </a:r>
            <a:r>
              <a:rPr lang="en-US" sz="2000" dirty="0">
                <a:latin typeface="Consolas" panose="020B0609020204030204" pitchFamily="49" charset="0"/>
              </a:rPr>
              <a:t>https://github.com/antdogg34/Capstone2-aws.git</a:t>
            </a:r>
            <a:br>
              <a:rPr lang="en-US" sz="2800" dirty="0">
                <a:latin typeface="Consolas" panose="020B0609020204030204" pitchFamily="49" charset="0"/>
              </a:rPr>
            </a:br>
            <a:br>
              <a:rPr lang="en-US" sz="2800" dirty="0">
                <a:latin typeface="Consolas" panose="020B0609020204030204" pitchFamily="49" charset="0"/>
              </a:rPr>
            </a:br>
            <a:endParaRPr lang="en-US" sz="1600" dirty="0">
              <a:latin typeface="Consolas" panose="020B0609020204030204" pitchFamily="49" charset="0"/>
            </a:endParaRPr>
          </a:p>
        </p:txBody>
      </p:sp>
      <p:pic>
        <p:nvPicPr>
          <p:cNvPr id="4" name="Picture 3">
            <a:extLst>
              <a:ext uri="{FF2B5EF4-FFF2-40B4-BE49-F238E27FC236}">
                <a16:creationId xmlns:a16="http://schemas.microsoft.com/office/drawing/2014/main" id="{1CDFECD4-3F70-01CE-4FC0-F668B30A3086}"/>
              </a:ext>
            </a:extLst>
          </p:cNvPr>
          <p:cNvPicPr>
            <a:picLocks noChangeAspect="1"/>
          </p:cNvPicPr>
          <p:nvPr/>
        </p:nvPicPr>
        <p:blipFill>
          <a:blip r:embed="rId2"/>
          <a:stretch>
            <a:fillRect/>
          </a:stretch>
        </p:blipFill>
        <p:spPr>
          <a:xfrm>
            <a:off x="1650269" y="3497160"/>
            <a:ext cx="9700036" cy="2867309"/>
          </a:xfrm>
          <a:prstGeom prst="rect">
            <a:avLst/>
          </a:prstGeom>
        </p:spPr>
      </p:pic>
    </p:spTree>
    <p:extLst>
      <p:ext uri="{BB962C8B-B14F-4D97-AF65-F5344CB8AC3E}">
        <p14:creationId xmlns:p14="http://schemas.microsoft.com/office/powerpoint/2010/main" val="138124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9634757" cy="5622721"/>
          </a:xfrm>
        </p:spPr>
        <p:txBody>
          <a:bodyPr>
            <a:normAutofit/>
          </a:bodyPr>
          <a:lstStyle/>
          <a:p>
            <a:r>
              <a:rPr lang="en-US" b="1" dirty="0"/>
              <a:t>Updated the index.html file:</a:t>
            </a:r>
            <a:br>
              <a:rPr lang="en-US" dirty="0"/>
            </a:br>
            <a:br>
              <a:rPr lang="en-US" dirty="0"/>
            </a:br>
            <a:r>
              <a:rPr lang="en-US" sz="2800" dirty="0">
                <a:latin typeface="Consolas" panose="020B0609020204030204" pitchFamily="49" charset="0"/>
              </a:rPr>
              <a:t>1. Update the Title Page: </a:t>
            </a:r>
            <a:br>
              <a:rPr lang="en-US" sz="2800" dirty="0">
                <a:latin typeface="Consolas" panose="020B0609020204030204" pitchFamily="49" charset="0"/>
              </a:rPr>
            </a:br>
            <a:r>
              <a:rPr lang="en-US" sz="2000" dirty="0">
                <a:latin typeface="Consolas" panose="020B0609020204030204" pitchFamily="49" charset="0"/>
              </a:rPr>
              <a:t>Full Stack Academy Capstone</a:t>
            </a:r>
            <a:br>
              <a:rPr lang="en-US" sz="2000" dirty="0">
                <a:latin typeface="Consolas" panose="020B0609020204030204" pitchFamily="49" charset="0"/>
              </a:rPr>
            </a:br>
            <a:br>
              <a:rPr lang="en-US" sz="2000" dirty="0">
                <a:latin typeface="Consolas" panose="020B0609020204030204" pitchFamily="49" charset="0"/>
              </a:rPr>
            </a:br>
            <a:br>
              <a:rPr lang="en-US" sz="2800" dirty="0">
                <a:latin typeface="Consolas" panose="020B0609020204030204" pitchFamily="49" charset="0"/>
              </a:rPr>
            </a:br>
            <a:endParaRPr lang="en-US" sz="1600" dirty="0">
              <a:latin typeface="Consolas" panose="020B0609020204030204" pitchFamily="49" charset="0"/>
            </a:endParaRPr>
          </a:p>
        </p:txBody>
      </p:sp>
      <p:pic>
        <p:nvPicPr>
          <p:cNvPr id="3" name="Picture 2" descr="A screen shot of a computer&#10;&#10;Description automatically generated">
            <a:extLst>
              <a:ext uri="{FF2B5EF4-FFF2-40B4-BE49-F238E27FC236}">
                <a16:creationId xmlns:a16="http://schemas.microsoft.com/office/drawing/2014/main" id="{6E7594FA-5033-9C9D-ADF4-E0ECECA55BAE}"/>
              </a:ext>
            </a:extLst>
          </p:cNvPr>
          <p:cNvPicPr>
            <a:picLocks noChangeAspect="1"/>
          </p:cNvPicPr>
          <p:nvPr/>
        </p:nvPicPr>
        <p:blipFill>
          <a:blip r:embed="rId2"/>
          <a:stretch>
            <a:fillRect/>
          </a:stretch>
        </p:blipFill>
        <p:spPr>
          <a:xfrm>
            <a:off x="1478279" y="2765708"/>
            <a:ext cx="8493493" cy="3636645"/>
          </a:xfrm>
          <a:prstGeom prst="rect">
            <a:avLst/>
          </a:prstGeom>
        </p:spPr>
      </p:pic>
    </p:spTree>
    <p:extLst>
      <p:ext uri="{BB962C8B-B14F-4D97-AF65-F5344CB8AC3E}">
        <p14:creationId xmlns:p14="http://schemas.microsoft.com/office/powerpoint/2010/main" val="6313954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76</TotalTime>
  <Words>985</Words>
  <Application>Microsoft Office PowerPoint</Application>
  <PresentationFormat>Widescreen</PresentationFormat>
  <Paragraphs>37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Consolas</vt:lpstr>
      <vt:lpstr>Franklin Gothic Book</vt:lpstr>
      <vt:lpstr>Crop</vt:lpstr>
      <vt:lpstr>Capstone 2</vt:lpstr>
      <vt:lpstr>Project Objectives:  1. Familiarize yourself with web application development and deployment workflows. 2. Enhance your understanding of version control systems (e.g., Git) for managing code changes. 3. Introduce containerization technologies (e.g., Docker) for application packaging.</vt:lpstr>
      <vt:lpstr>Created GitHub Repo:  1. Created A GitHub repository to ensure code versioning and a repo to push/pull from after updates to the .html file were completed.</vt:lpstr>
      <vt:lpstr>Created Cloud9 Service:  1. Created A Cloud9 instance for local repo and to be able to update the web app.</vt:lpstr>
      <vt:lpstr>Installed Git/Docker on Cloud9 Service:  1. Installed git/docker on the Cloud9 instance  Open AWS Cloud9:  Go to the AWS Management Console (https://aws.amazon.com/console/). Sign in to your AWS account. Navigate to the AWS Cloud9 service. Create or Open a Cloud9 Environment:  Create a new Cloud9 environment or open an existing one. Wait for the environment to be ready. Accessing the Terminal:  Once the Cloud9 environment is ready, you'll see the IDE interface. At the bottom of the IDE, you'll find the terminal section. Verify Git Installation:  To check if Git is installed, type the following command in the Cloud9 terminal:  git --version</vt:lpstr>
      <vt:lpstr>Installed Git/Docker on Cloud9 instance:  </vt:lpstr>
      <vt:lpstr>Installed Git/Docker on Cloud9 Service:  1. Installed git/docker on the Cloud9 instance  Open AWS Cloud9:  Go to the AWS Management Console (https://aws.amazon.com/console/). Sign in to your AWS account. Navigate to the AWS Cloud9 service. Create or Open a Cloud9 Environment:  Create a new Cloud9 environment or open an existing one. Wait for the environment to be ready. Accessing the Terminal:  Once the Cloud9 environment is ready, you'll see the IDE interface. At the bottom of the IDE, you'll find the terminal section. Verify Git Installation:  To check if Git is installed, type the following command in the Cloud9 terminal:  git --version</vt:lpstr>
      <vt:lpstr>Cloned GitHub Repo to Cloud9 instance IDE:  1. Cloned from GitHub Repo: https://github.com/antdogg34/Capstone2-aws.git  </vt:lpstr>
      <vt:lpstr>Updated the index.html file:  1. Update the Title Page:  Full Stack Academy Capstone   </vt:lpstr>
      <vt:lpstr>Push Update to GitHub:  1. Update to the Title Page: Ensure versioning/code changes Full Stack Academy Capstone   </vt:lpstr>
      <vt:lpstr>Created DockerFile and Moved the code to the correct directory:  1. Created the Dockerfile  touch Dockerfile  Updated the Dockerfile: FROM nginx RUN mkdir -p /usr/src/app WORKDIR /usr/src/app COPY . /usr/share/nginx/html EXPOSE 80:80 CMD ["nginx", "-g", "daemon off;"]</vt:lpstr>
      <vt:lpstr>Created DockerFile and Moved the code to the correct directory:  1. Created the Dockerfile  touch Dockerfile  Updated the Dockerfile: FROM nginx RUN mkdir -p /usr/src/app WORKDIR /usr/src/app COPY . /usr/share/nginx/html EXPOSE 80:80 CMD ["nginx", "-g", "daemon off;"]</vt:lpstr>
      <vt:lpstr>Created Container:  1. Created the Container image:  </vt:lpstr>
      <vt:lpstr>Created Container:  1. Created the Container:  </vt:lpstr>
      <vt:lpstr>Created Container:  2. Curl command to verify:  </vt:lpstr>
      <vt:lpstr>Created EC2 instance:  1. Created EC2 instance to run Container and PPK file for Putty session to access instance:  </vt:lpstr>
      <vt:lpstr>Updated and Installed docker and GIT on  EC2 instance: sudo yum install git –y      </vt:lpstr>
      <vt:lpstr>Updated and Installed docker and GIT on  EC2 instance: sudo yum install docker –y       </vt:lpstr>
      <vt:lpstr>Cloned Repo from GitHub:      </vt:lpstr>
      <vt:lpstr>Created Yaml for CloudFormation script:        </vt:lpstr>
      <vt:lpstr>Tried to update the CloudFormation Role:        </vt:lpstr>
      <vt:lpstr>And I failed: Ran out of time.. Life!!!        </vt:lpstr>
      <vt:lpstr>Conclusion:  Although I didn’t complete this project fully, this AWS Capstone project has provided me with a deep understanding of AWS services and their practical application in real-world scenarios.  I developed valuable skills in cloud architecture, infrastructure automation, DevOps practices, and security considerations.  Awesome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2</dc:title>
  <dc:creator>anthony</dc:creator>
  <cp:lastModifiedBy>anthony</cp:lastModifiedBy>
  <cp:revision>7</cp:revision>
  <dcterms:created xsi:type="dcterms:W3CDTF">2023-07-16T22:39:46Z</dcterms:created>
  <dcterms:modified xsi:type="dcterms:W3CDTF">2023-07-16T23:56:11Z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